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90" r:id="rId4"/>
    <p:sldId id="282" r:id="rId5"/>
    <p:sldId id="287" r:id="rId6"/>
    <p:sldId id="257" r:id="rId7"/>
    <p:sldId id="258" r:id="rId8"/>
    <p:sldId id="260" r:id="rId9"/>
    <p:sldId id="281" r:id="rId10"/>
    <p:sldId id="291" r:id="rId11"/>
    <p:sldId id="289" r:id="rId12"/>
    <p:sldId id="288" r:id="rId13"/>
    <p:sldId id="286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85" r:id="rId22"/>
    <p:sldId id="271" r:id="rId23"/>
    <p:sldId id="280" r:id="rId24"/>
    <p:sldId id="284" r:id="rId25"/>
    <p:sldId id="292" r:id="rId26"/>
    <p:sldId id="293" r:id="rId27"/>
    <p:sldId id="272" r:id="rId28"/>
    <p:sldId id="283" r:id="rId29"/>
    <p:sldId id="277" r:id="rId30"/>
    <p:sldId id="279" r:id="rId31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960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03B1A-2F38-4D67-BC44-A7EFF1A0A90F}" type="datetimeFigureOut">
              <a:rPr lang="zh-TW" altLang="en-US" smtClean="0"/>
              <a:t>18/4/26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EC04F-D2F6-4575-B942-E145F9EE5B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59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DBE2B-EC3D-9E4F-BF56-D77B1154C20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14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209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969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732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904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958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001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825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019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827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712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29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0A2D-F513-F744-8120-481DDC22B8B6}" type="datetimeFigureOut">
              <a:rPr kumimoji="1" lang="zh-TW" altLang="en-US" smtClean="0"/>
              <a:t>18/4/26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9BED0-9CF3-D049-9A8D-B394C11C059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725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err="1" smtClean="0"/>
              <a:t>Cryo</a:t>
            </a:r>
            <a:r>
              <a:rPr kumimoji="1" lang="en-US" altLang="ja-JP" sz="3200" dirty="0" smtClean="0"/>
              <a:t>-EM</a:t>
            </a:r>
            <a:r>
              <a:rPr kumimoji="1" lang="ja-JP" altLang="en-US" sz="3200" dirty="0" smtClean="0"/>
              <a:t> </a:t>
            </a:r>
            <a:r>
              <a:rPr kumimoji="1" lang="ja-JP" altLang="ja-JP" sz="3200" dirty="0" smtClean="0"/>
              <a:t>3</a:t>
            </a:r>
            <a:r>
              <a:rPr kumimoji="1" lang="en-US" altLang="ja-JP" sz="3200" dirty="0" smtClean="0"/>
              <a:t>D-processing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Strategy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Summary</a:t>
            </a:r>
            <a:endParaRPr kumimoji="1" lang="zh-TW" altLang="en-US" sz="32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err="1" smtClean="0"/>
              <a:t>Hsin</a:t>
            </a:r>
            <a:r>
              <a:rPr kumimoji="1" lang="en-US" altLang="ja-JP" sz="2000" dirty="0" smtClean="0"/>
              <a:t>-Hung,</a:t>
            </a:r>
            <a:r>
              <a:rPr kumimoji="1" lang="ja-JP" altLang="en-US" sz="2000" dirty="0" smtClean="0"/>
              <a:t> </a:t>
            </a:r>
            <a:r>
              <a:rPr kumimoji="1" lang="en-US" altLang="ja-JP" sz="2000" dirty="0" smtClean="0"/>
              <a:t>Lin</a:t>
            </a:r>
          </a:p>
          <a:p>
            <a:r>
              <a:rPr kumimoji="1" lang="ja-JP" altLang="ja-JP" sz="2000" dirty="0" smtClean="0"/>
              <a:t>W</a:t>
            </a:r>
            <a:r>
              <a:rPr kumimoji="1" lang="en-US" altLang="ja-JP" sz="2000" dirty="0" err="1" smtClean="0"/>
              <a:t>ei-Hau</a:t>
            </a:r>
            <a:r>
              <a:rPr kumimoji="1" lang="ja-JP" altLang="en-US" sz="2000" dirty="0" smtClean="0"/>
              <a:t>, </a:t>
            </a:r>
            <a:r>
              <a:rPr kumimoji="1" lang="en-US" altLang="ja-JP" sz="2000" dirty="0" smtClean="0"/>
              <a:t>Chang</a:t>
            </a:r>
          </a:p>
          <a:p>
            <a:r>
              <a:rPr kumimoji="1" lang="en-US" altLang="ja-JP" sz="1600" dirty="0" smtClean="0"/>
              <a:t>2017.04.26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6261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Screen Shot 2018-04-26 at 10.59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730"/>
            <a:ext cx="4683625" cy="4143469"/>
          </a:xfrm>
          <a:prstGeom prst="rect">
            <a:avLst/>
          </a:prstGeom>
        </p:spPr>
      </p:pic>
      <p:pic>
        <p:nvPicPr>
          <p:cNvPr id="3" name="圖片 2" descr="Screen Shot 2018-04-26 at 10.56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04" y="1393730"/>
            <a:ext cx="4581396" cy="41434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9772"/>
            <a:ext cx="6423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Conventional </a:t>
            </a:r>
            <a:r>
              <a:rPr kumimoji="1" lang="en-US" altLang="zh-TW" sz="3200" dirty="0" err="1" smtClean="0"/>
              <a:t>cryo</a:t>
            </a:r>
            <a:r>
              <a:rPr kumimoji="1" lang="en-US" altLang="zh-TW" sz="3200" dirty="0" smtClean="0"/>
              <a:t>-EM vs. Phase Plate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1314384"/>
            <a:ext cx="223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FF"/>
                </a:solidFill>
              </a:rPr>
              <a:t>XSV CEM </a:t>
            </a:r>
            <a:r>
              <a:rPr kumimoji="1" lang="en-US" altLang="ja-JP" b="1" dirty="0" err="1" smtClean="0">
                <a:solidFill>
                  <a:srgbClr val="FFFFFF"/>
                </a:solidFill>
              </a:rPr>
              <a:t>Talos-</a:t>
            </a:r>
            <a:r>
              <a:rPr kumimoji="1" lang="en-US" altLang="ja-JP" b="1" dirty="0" err="1" smtClean="0">
                <a:solidFill>
                  <a:srgbClr val="FFFFFF"/>
                </a:solidFill>
              </a:rPr>
              <a:t>Artica</a:t>
            </a:r>
            <a:endParaRPr kumimoji="1"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67250" y="1316620"/>
            <a:ext cx="237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FF"/>
                </a:solidFill>
              </a:rPr>
              <a:t>TFII-F Volta </a:t>
            </a:r>
            <a:r>
              <a:rPr kumimoji="1" lang="en-US" altLang="ja-JP" b="1" dirty="0" err="1" smtClean="0">
                <a:solidFill>
                  <a:srgbClr val="FFFFFF"/>
                </a:solidFill>
              </a:rPr>
              <a:t>PhasePlate</a:t>
            </a:r>
            <a:endParaRPr kumimoji="1" lang="zh-TW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19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56619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Particle Picking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370362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Screen Shot 2018-04-25 at 4.1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2013415"/>
            <a:ext cx="4610094" cy="4737444"/>
          </a:xfrm>
          <a:prstGeom prst="rect">
            <a:avLst/>
          </a:prstGeom>
        </p:spPr>
      </p:pic>
      <p:pic>
        <p:nvPicPr>
          <p:cNvPr id="3" name="圖片 2" descr="Screen Shot 2018-04-25 at 4.18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82147" y="2013414"/>
            <a:ext cx="4575554" cy="473744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43" y="152861"/>
            <a:ext cx="2270958" cy="227095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299200" y="101600"/>
            <a:ext cx="146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Reference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19072"/>
            <a:ext cx="5998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Auto-picking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Relion_autopick</a:t>
            </a:r>
            <a:r>
              <a:rPr lang="en-US" altLang="zh-TW" sz="2400" dirty="0" smtClean="0"/>
              <a:t> </a:t>
            </a:r>
            <a:r>
              <a:rPr lang="en-US" altLang="zh-TW" sz="1600" dirty="0"/>
              <a:t>(GPU, </a:t>
            </a:r>
            <a:r>
              <a:rPr lang="en-US" altLang="zh-TW" sz="1600" dirty="0" smtClean="0"/>
              <a:t>Reference, any size micrograph)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Gautomatch</a:t>
            </a:r>
            <a:r>
              <a:rPr lang="en-US" altLang="zh-TW" sz="2400" dirty="0" smtClean="0"/>
              <a:t> </a:t>
            </a:r>
            <a:r>
              <a:rPr lang="en-US" altLang="zh-TW" sz="1600" dirty="0" smtClean="0"/>
              <a:t>(GPU, Reference Free, square size micrograph)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DoG</a:t>
            </a:r>
            <a:r>
              <a:rPr lang="en-US" altLang="zh-TW" sz="2400" dirty="0" smtClean="0"/>
              <a:t>-picker </a:t>
            </a:r>
            <a:r>
              <a:rPr lang="en-US" altLang="zh-TW" sz="1600" dirty="0" smtClean="0"/>
              <a:t>(Difference of Gaussians image transform)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7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56619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Several Rounds 2D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7815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489"/>
            <a:ext cx="9144000" cy="47403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9772"/>
            <a:ext cx="6859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2D Classification </a:t>
            </a:r>
            <a:r>
              <a:rPr kumimoji="1" lang="mr-IN" altLang="zh-TW" sz="2400" dirty="0" smtClean="0"/>
              <a:t>–</a:t>
            </a:r>
            <a:r>
              <a:rPr kumimoji="1" lang="en-US" altLang="zh-TW" sz="2400" dirty="0" smtClean="0"/>
              <a:t> First Round after </a:t>
            </a:r>
            <a:r>
              <a:rPr kumimoji="1" lang="en-US" altLang="zh-TW" sz="2400" dirty="0" err="1" smtClean="0"/>
              <a:t>Autopicking</a:t>
            </a:r>
            <a:endParaRPr kumimoji="1" lang="en-US" altLang="zh-TW" sz="3200" dirty="0" smtClean="0"/>
          </a:p>
        </p:txBody>
      </p:sp>
      <p:sp>
        <p:nvSpPr>
          <p:cNvPr id="4" name="矩形 3"/>
          <p:cNvSpPr/>
          <p:nvPr/>
        </p:nvSpPr>
        <p:spPr>
          <a:xfrm>
            <a:off x="5543655" y="773352"/>
            <a:ext cx="360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/>
              <a:t>(Data </a:t>
            </a:r>
            <a:r>
              <a:rPr kumimoji="1" lang="en-US" altLang="zh-TW" dirty="0" smtClean="0">
                <a:solidFill>
                  <a:srgbClr val="FF0000"/>
                </a:solidFill>
              </a:rPr>
              <a:t>Bin 3</a:t>
            </a:r>
            <a:r>
              <a:rPr kumimoji="1" lang="en-US" altLang="zh-TW" dirty="0" smtClean="0"/>
              <a:t> to accelerate processing)</a:t>
            </a:r>
            <a:endParaRPr kumimoji="1" lang="en-US" altLang="zh-TW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773352"/>
            <a:ext cx="223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</a:t>
            </a:r>
            <a:r>
              <a:rPr kumimoji="1" lang="en-US" altLang="zh-TW" dirty="0" smtClean="0"/>
              <a:t>articles </a:t>
            </a:r>
            <a:r>
              <a:rPr kumimoji="1" lang="en-US" altLang="zh-TW" dirty="0" err="1" smtClean="0"/>
              <a:t>Num</a:t>
            </a:r>
            <a:r>
              <a:rPr kumimoji="1" lang="en-US" altLang="zh-TW" dirty="0" smtClean="0"/>
              <a:t> : 83766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505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9772"/>
            <a:ext cx="4262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2D Classification </a:t>
            </a:r>
            <a:r>
              <a:rPr kumimoji="1" lang="mr-IN" altLang="zh-TW" sz="2400" dirty="0" smtClean="0"/>
              <a:t>–</a:t>
            </a:r>
            <a:r>
              <a:rPr kumimoji="1" lang="en-US" altLang="zh-TW" sz="2400" dirty="0" smtClean="0"/>
              <a:t> Round 2</a:t>
            </a:r>
            <a:endParaRPr kumimoji="1" lang="en-US" altLang="zh-TW" sz="32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192"/>
            <a:ext cx="9144000" cy="47517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3655" y="773352"/>
            <a:ext cx="360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/>
              <a:t>(Data </a:t>
            </a:r>
            <a:r>
              <a:rPr kumimoji="1" lang="en-US" altLang="zh-TW" dirty="0" smtClean="0">
                <a:solidFill>
                  <a:srgbClr val="FF0000"/>
                </a:solidFill>
              </a:rPr>
              <a:t>Bin 3</a:t>
            </a:r>
            <a:r>
              <a:rPr kumimoji="1" lang="en-US" altLang="zh-TW" dirty="0" smtClean="0"/>
              <a:t> to accelerate processing)</a:t>
            </a:r>
            <a:endParaRPr kumimoji="1"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773352"/>
            <a:ext cx="223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</a:t>
            </a:r>
            <a:r>
              <a:rPr kumimoji="1" lang="en-US" altLang="zh-TW" dirty="0" smtClean="0"/>
              <a:t>articles </a:t>
            </a:r>
            <a:r>
              <a:rPr kumimoji="1" lang="en-US" altLang="zh-TW" dirty="0" err="1" smtClean="0"/>
              <a:t>Num</a:t>
            </a:r>
            <a:r>
              <a:rPr kumimoji="1" lang="en-US" altLang="zh-TW" dirty="0" smtClean="0"/>
              <a:t> : 53069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99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9772"/>
            <a:ext cx="4262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2D Classification </a:t>
            </a:r>
            <a:r>
              <a:rPr kumimoji="1" lang="mr-IN" altLang="zh-TW" sz="2400" dirty="0" smtClean="0"/>
              <a:t>–</a:t>
            </a:r>
            <a:r>
              <a:rPr kumimoji="1" lang="en-US" altLang="zh-TW" sz="2400" dirty="0" smtClean="0"/>
              <a:t> Round 3</a:t>
            </a:r>
            <a:endParaRPr kumimoji="1" lang="en-US" altLang="zh-TW" sz="32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477"/>
            <a:ext cx="9144000" cy="474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3655" y="773352"/>
            <a:ext cx="360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/>
              <a:t>(Data </a:t>
            </a:r>
            <a:r>
              <a:rPr kumimoji="1" lang="en-US" altLang="zh-TW" dirty="0" smtClean="0">
                <a:solidFill>
                  <a:srgbClr val="FF0000"/>
                </a:solidFill>
              </a:rPr>
              <a:t>Bin 3</a:t>
            </a:r>
            <a:r>
              <a:rPr kumimoji="1" lang="en-US" altLang="zh-TW" dirty="0" smtClean="0"/>
              <a:t> to accelerate processing)</a:t>
            </a:r>
            <a:endParaRPr kumimoji="1"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0" y="773352"/>
            <a:ext cx="223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</a:t>
            </a:r>
            <a:r>
              <a:rPr kumimoji="1" lang="en-US" altLang="zh-TW" dirty="0" smtClean="0"/>
              <a:t>articles </a:t>
            </a:r>
            <a:r>
              <a:rPr kumimoji="1" lang="en-US" altLang="zh-TW" dirty="0" err="1" smtClean="0"/>
              <a:t>Num</a:t>
            </a:r>
            <a:r>
              <a:rPr kumimoji="1" lang="en-US" altLang="zh-TW" dirty="0" smtClean="0"/>
              <a:t> : 41896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2395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9772"/>
            <a:ext cx="4262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2D Classification </a:t>
            </a:r>
            <a:r>
              <a:rPr kumimoji="1" lang="mr-IN" altLang="zh-TW" sz="2400" dirty="0" smtClean="0"/>
              <a:t>–</a:t>
            </a:r>
            <a:r>
              <a:rPr kumimoji="1" lang="en-US" altLang="zh-TW" sz="2400" dirty="0" smtClean="0"/>
              <a:t> Round 4</a:t>
            </a:r>
            <a:endParaRPr kumimoji="1" lang="en-US" altLang="zh-TW" sz="32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478"/>
            <a:ext cx="9144000" cy="4739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43655" y="773352"/>
            <a:ext cx="360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/>
              <a:t>(Data </a:t>
            </a:r>
            <a:r>
              <a:rPr kumimoji="1" lang="en-US" altLang="zh-TW" dirty="0" smtClean="0">
                <a:solidFill>
                  <a:srgbClr val="FF0000"/>
                </a:solidFill>
              </a:rPr>
              <a:t>Bin 2</a:t>
            </a:r>
            <a:r>
              <a:rPr kumimoji="1" lang="en-US" altLang="zh-TW" dirty="0" smtClean="0"/>
              <a:t> to accelerate processing)</a:t>
            </a:r>
            <a:endParaRPr kumimoji="1" lang="en-US" altLang="zh-TW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773352"/>
            <a:ext cx="223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</a:t>
            </a:r>
            <a:r>
              <a:rPr kumimoji="1" lang="en-US" altLang="zh-TW" dirty="0" smtClean="0"/>
              <a:t>articles </a:t>
            </a:r>
            <a:r>
              <a:rPr kumimoji="1" lang="en-US" altLang="zh-TW" dirty="0" err="1" smtClean="0"/>
              <a:t>Num</a:t>
            </a:r>
            <a:r>
              <a:rPr kumimoji="1" lang="en-US" altLang="zh-TW" dirty="0" smtClean="0"/>
              <a:t> : 40758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77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9772"/>
            <a:ext cx="4262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2D Classification </a:t>
            </a:r>
            <a:r>
              <a:rPr kumimoji="1" lang="mr-IN" altLang="zh-TW" sz="2400" dirty="0" smtClean="0"/>
              <a:t>–</a:t>
            </a:r>
            <a:r>
              <a:rPr kumimoji="1" lang="en-US" altLang="zh-TW" sz="2400" dirty="0" smtClean="0"/>
              <a:t> Round 5</a:t>
            </a:r>
            <a:endParaRPr kumimoji="1" lang="en-US" altLang="zh-TW" sz="32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287"/>
            <a:ext cx="9144000" cy="47002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52165" y="773352"/>
            <a:ext cx="3891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/>
              <a:t>(</a:t>
            </a:r>
            <a:r>
              <a:rPr kumimoji="1" lang="en-US" altLang="zh-TW" dirty="0" smtClean="0">
                <a:solidFill>
                  <a:srgbClr val="FF0000"/>
                </a:solidFill>
              </a:rPr>
              <a:t>Original scale </a:t>
            </a:r>
            <a:r>
              <a:rPr kumimoji="1" lang="en-US" altLang="zh-TW" dirty="0" smtClean="0"/>
              <a:t>to accelerate processing)</a:t>
            </a:r>
            <a:endParaRPr kumimoji="1" lang="en-US" altLang="zh-TW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773352"/>
            <a:ext cx="223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</a:t>
            </a:r>
            <a:r>
              <a:rPr kumimoji="1" lang="en-US" altLang="zh-TW" dirty="0" smtClean="0"/>
              <a:t>articles </a:t>
            </a:r>
            <a:r>
              <a:rPr kumimoji="1" lang="en-US" altLang="zh-TW" dirty="0" err="1" smtClean="0"/>
              <a:t>Num</a:t>
            </a:r>
            <a:r>
              <a:rPr kumimoji="1" lang="en-US" altLang="zh-TW" dirty="0" smtClean="0"/>
              <a:t> : 37917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0160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9772"/>
            <a:ext cx="4262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2D Classification </a:t>
            </a:r>
            <a:r>
              <a:rPr kumimoji="1" lang="mr-IN" altLang="zh-TW" sz="2400" dirty="0" smtClean="0"/>
              <a:t>–</a:t>
            </a:r>
            <a:r>
              <a:rPr kumimoji="1" lang="en-US" altLang="zh-TW" sz="2400" dirty="0" smtClean="0"/>
              <a:t> Round 6</a:t>
            </a:r>
            <a:endParaRPr kumimoji="1" lang="en-US" altLang="zh-TW" sz="32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0" y="773352"/>
            <a:ext cx="223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</a:t>
            </a:r>
            <a:r>
              <a:rPr kumimoji="1" lang="en-US" altLang="zh-TW" dirty="0" smtClean="0"/>
              <a:t>articles </a:t>
            </a:r>
            <a:r>
              <a:rPr kumimoji="1" lang="en-US" altLang="zh-TW" dirty="0" err="1" smtClean="0"/>
              <a:t>Num</a:t>
            </a:r>
            <a:r>
              <a:rPr kumimoji="1" lang="en-US" altLang="zh-TW" dirty="0" smtClean="0"/>
              <a:t> : 31912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54"/>
            <a:ext cx="9144000" cy="47502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52165" y="773352"/>
            <a:ext cx="3891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/>
              <a:t>(</a:t>
            </a:r>
            <a:r>
              <a:rPr kumimoji="1" lang="en-US" altLang="zh-TW" dirty="0" smtClean="0">
                <a:solidFill>
                  <a:srgbClr val="FF0000"/>
                </a:solidFill>
              </a:rPr>
              <a:t>Original scale </a:t>
            </a:r>
            <a:r>
              <a:rPr kumimoji="1" lang="en-US" altLang="zh-TW" dirty="0" smtClean="0"/>
              <a:t>to accelerate processing)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7897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53917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b="1" dirty="0" smtClean="0"/>
              <a:t>Outline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70357"/>
            <a:ext cx="8229600" cy="6220968"/>
          </a:xfrm>
        </p:spPr>
        <p:txBody>
          <a:bodyPr>
            <a:noAutofit/>
          </a:bodyPr>
          <a:lstStyle/>
          <a:p>
            <a:r>
              <a:rPr lang="en-US" altLang="ja-JP" sz="2400" dirty="0" smtClean="0"/>
              <a:t>1.Motion Correction</a:t>
            </a:r>
          </a:p>
          <a:p>
            <a:pPr lvl="1"/>
            <a:r>
              <a:rPr lang="en-US" altLang="ja-JP" sz="1800" dirty="0" smtClean="0"/>
              <a:t>M</a:t>
            </a:r>
            <a:r>
              <a:rPr lang="en-US" altLang="zh-TW" sz="1800" dirty="0" smtClean="0"/>
              <a:t>ovies Micrographs </a:t>
            </a:r>
            <a:r>
              <a:rPr lang="en-US" altLang="zh-TW" sz="1800" dirty="0"/>
              <a:t>to </a:t>
            </a:r>
            <a:r>
              <a:rPr lang="en-US" altLang="zh-TW" sz="1800" dirty="0" smtClean="0"/>
              <a:t>Micrograph</a:t>
            </a:r>
            <a:endParaRPr lang="en-US" altLang="zh-TW" sz="1800" dirty="0"/>
          </a:p>
          <a:p>
            <a:r>
              <a:rPr lang="mr-IN" altLang="zh-TW" sz="2400" dirty="0" smtClean="0"/>
              <a:t>2</a:t>
            </a:r>
            <a:r>
              <a:rPr lang="mr-IN" altLang="zh-TW" sz="2400" dirty="0"/>
              <a:t>. CTF </a:t>
            </a:r>
            <a:r>
              <a:rPr lang="en-US" altLang="zh-TW" sz="2400" dirty="0" smtClean="0"/>
              <a:t>Calibration</a:t>
            </a:r>
            <a:endParaRPr lang="en-US" altLang="zh-TW" sz="2400" dirty="0"/>
          </a:p>
          <a:p>
            <a:pPr lvl="1"/>
            <a:r>
              <a:rPr lang="en-US" altLang="zh-TW" sz="1800" dirty="0" smtClean="0"/>
              <a:t>what </a:t>
            </a:r>
            <a:r>
              <a:rPr lang="en-US" altLang="zh-TW" sz="1800" dirty="0"/>
              <a:t>is </a:t>
            </a:r>
            <a:r>
              <a:rPr lang="en-US" altLang="zh-TW" sz="1800" dirty="0" smtClean="0"/>
              <a:t>CTF</a:t>
            </a:r>
            <a:endParaRPr lang="en-US" altLang="zh-TW" sz="1800" dirty="0"/>
          </a:p>
          <a:p>
            <a:pPr lvl="1"/>
            <a:r>
              <a:rPr kumimoji="1" lang="en-US" altLang="zh-TW" sz="1800" dirty="0" smtClean="0"/>
              <a:t>Conventional EM</a:t>
            </a:r>
            <a:r>
              <a:rPr lang="mr-IN" altLang="zh-TW" sz="1800" dirty="0" smtClean="0"/>
              <a:t>  </a:t>
            </a:r>
            <a:r>
              <a:rPr lang="en-US" altLang="zh-TW" sz="1800" dirty="0" smtClean="0"/>
              <a:t>vs. Phase Plate</a:t>
            </a:r>
          </a:p>
          <a:p>
            <a:r>
              <a:rPr lang="en-US" altLang="zh-TW" sz="2400" dirty="0" smtClean="0"/>
              <a:t>3. Particle Picking</a:t>
            </a:r>
            <a:endParaRPr lang="en-US" altLang="zh-TW" sz="2400" dirty="0"/>
          </a:p>
          <a:p>
            <a:r>
              <a:rPr lang="en-US" altLang="zh-TW" sz="2400" dirty="0" smtClean="0"/>
              <a:t>4</a:t>
            </a:r>
            <a:r>
              <a:rPr lang="en-US" altLang="zh-TW" sz="2400" dirty="0"/>
              <a:t>. </a:t>
            </a:r>
            <a:r>
              <a:rPr lang="en-US" altLang="zh-TW" sz="2400" dirty="0" smtClean="0"/>
              <a:t>Several Rounds </a:t>
            </a:r>
            <a:r>
              <a:rPr lang="en-US" altLang="zh-TW" sz="2400" dirty="0"/>
              <a:t>2D </a:t>
            </a:r>
            <a:r>
              <a:rPr lang="en-US" altLang="zh-TW" sz="2400" dirty="0" smtClean="0"/>
              <a:t>classification</a:t>
            </a:r>
          </a:p>
          <a:p>
            <a:pPr lvl="1"/>
            <a:r>
              <a:rPr lang="en-US" altLang="zh-TW" sz="1800" dirty="0" smtClean="0"/>
              <a:t>kick </a:t>
            </a:r>
            <a:r>
              <a:rPr lang="en-US" altLang="zh-TW" sz="1800" dirty="0"/>
              <a:t>out </a:t>
            </a:r>
            <a:r>
              <a:rPr lang="en-US" altLang="zh-TW" sz="1800" dirty="0" smtClean="0"/>
              <a:t>garbage</a:t>
            </a:r>
            <a:endParaRPr lang="en-US" altLang="zh-TW" sz="1800" dirty="0"/>
          </a:p>
          <a:p>
            <a:pPr lvl="1"/>
            <a:r>
              <a:rPr lang="en-US" altLang="zh-TW" sz="1800" dirty="0" smtClean="0"/>
              <a:t>kick </a:t>
            </a:r>
            <a:r>
              <a:rPr lang="en-US" altLang="zh-TW" sz="1800" dirty="0"/>
              <a:t>out bad </a:t>
            </a:r>
            <a:r>
              <a:rPr lang="en-US" altLang="zh-TW" sz="1800" dirty="0" smtClean="0"/>
              <a:t>particle</a:t>
            </a:r>
          </a:p>
          <a:p>
            <a:r>
              <a:rPr lang="en-US" altLang="zh-TW" sz="2400" dirty="0" smtClean="0"/>
              <a:t>5. </a:t>
            </a:r>
            <a:r>
              <a:rPr lang="en-US" altLang="zh-TW" sz="2400" dirty="0"/>
              <a:t>A</a:t>
            </a:r>
            <a:r>
              <a:rPr lang="en-US" altLang="zh-TW" sz="2400" dirty="0" smtClean="0"/>
              <a:t>b</a:t>
            </a:r>
            <a:r>
              <a:rPr lang="en-US" altLang="zh-TW" sz="2400" dirty="0"/>
              <a:t>-initial </a:t>
            </a:r>
            <a:r>
              <a:rPr lang="en-US" altLang="zh-TW" sz="2400" dirty="0" smtClean="0"/>
              <a:t>model</a:t>
            </a:r>
          </a:p>
          <a:p>
            <a:pPr lvl="1"/>
            <a:r>
              <a:rPr lang="en-US" altLang="zh-TW" sz="1800" dirty="0" err="1" smtClean="0"/>
              <a:t>cryoSPARC</a:t>
            </a:r>
            <a:r>
              <a:rPr lang="en-US" altLang="zh-TW" sz="1800" dirty="0" smtClean="0"/>
              <a:t> vs. Prime</a:t>
            </a:r>
            <a:endParaRPr lang="en-US" altLang="zh-TW" sz="1800" dirty="0"/>
          </a:p>
          <a:p>
            <a:r>
              <a:rPr lang="en-US" altLang="zh-TW" sz="2400" dirty="0" smtClean="0"/>
              <a:t>6</a:t>
            </a:r>
            <a:r>
              <a:rPr lang="en-US" altLang="zh-TW" sz="2400" dirty="0"/>
              <a:t>. 3D </a:t>
            </a:r>
            <a:r>
              <a:rPr lang="en-US" altLang="zh-TW" sz="2400" dirty="0" smtClean="0"/>
              <a:t>Classification</a:t>
            </a:r>
          </a:p>
          <a:p>
            <a:pPr lvl="1"/>
            <a:r>
              <a:rPr lang="en-US" altLang="zh-TW" sz="1800" dirty="0" smtClean="0"/>
              <a:t>Highly Convergence</a:t>
            </a:r>
          </a:p>
          <a:p>
            <a:pPr lvl="1"/>
            <a:r>
              <a:rPr lang="en-US" altLang="zh-TW" sz="1800" dirty="0" smtClean="0"/>
              <a:t>Non </a:t>
            </a:r>
            <a:r>
              <a:rPr lang="en-US" altLang="zh-TW" sz="1800" dirty="0" smtClean="0"/>
              <a:t>Convergence</a:t>
            </a:r>
          </a:p>
          <a:p>
            <a:pPr lvl="1"/>
            <a:r>
              <a:rPr kumimoji="1" lang="en-US" altLang="zh-TW" sz="1800" dirty="0"/>
              <a:t>Heterogeneous </a:t>
            </a:r>
            <a:r>
              <a:rPr kumimoji="1" lang="en-US" altLang="zh-TW" sz="1800" dirty="0" smtClean="0"/>
              <a:t>Structure</a:t>
            </a:r>
          </a:p>
          <a:p>
            <a:r>
              <a:rPr lang="en-US" altLang="zh-TW" sz="2400" dirty="0" smtClean="0"/>
              <a:t>7</a:t>
            </a:r>
            <a:r>
              <a:rPr lang="en-US" altLang="zh-TW" sz="2400" dirty="0"/>
              <a:t>. </a:t>
            </a:r>
            <a:r>
              <a:rPr lang="en-US" altLang="zh-TW" sz="2400" dirty="0"/>
              <a:t>Post-processing </a:t>
            </a:r>
            <a:r>
              <a:rPr lang="en-US" altLang="zh-TW" sz="2400" dirty="0"/>
              <a:t>&amp; </a:t>
            </a:r>
            <a:r>
              <a:rPr lang="en-US" altLang="zh-TW" sz="2400" dirty="0"/>
              <a:t>FSC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203940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9144000" cy="540809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51470" y="6344240"/>
            <a:ext cx="504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30096 particles in 110 classes </a:t>
            </a:r>
            <a:r>
              <a:rPr kumimoji="1" lang="en-US" altLang="zh-TW" smtClean="0"/>
              <a:t>for initial 3D by Prime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-44821" y="6538245"/>
            <a:ext cx="123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err="1" smtClean="0"/>
              <a:t>Relion</a:t>
            </a:r>
            <a:r>
              <a:rPr kumimoji="1" lang="en-US" altLang="zh-TW" sz="1200" dirty="0" smtClean="0"/>
              <a:t> tag: job79</a:t>
            </a:r>
            <a:endParaRPr kumimoji="1" lang="zh-TW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0" y="69772"/>
            <a:ext cx="6293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2D Classification </a:t>
            </a:r>
            <a:r>
              <a:rPr kumimoji="1" lang="mr-IN" altLang="zh-TW" sz="2400" dirty="0" smtClean="0"/>
              <a:t>–</a:t>
            </a:r>
            <a:r>
              <a:rPr kumimoji="1" lang="en-US" altLang="zh-TW" sz="2400" dirty="0" smtClean="0"/>
              <a:t> Final Selection of classes</a:t>
            </a:r>
            <a:endParaRPr kumimoji="1"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3074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56619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Ab-initial 3D model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2929843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" b="2554"/>
          <a:stretch/>
        </p:blipFill>
        <p:spPr>
          <a:xfrm>
            <a:off x="1457233" y="716351"/>
            <a:ext cx="6216184" cy="26206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6" r="1051" b="3229"/>
          <a:stretch/>
        </p:blipFill>
        <p:spPr>
          <a:xfrm>
            <a:off x="1457234" y="3891496"/>
            <a:ext cx="6216183" cy="2872234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1574276" y="3337002"/>
            <a:ext cx="5722070" cy="612441"/>
            <a:chOff x="1574276" y="3337002"/>
            <a:chExt cx="5722070" cy="612441"/>
          </a:xfrm>
        </p:grpSpPr>
        <p:sp>
          <p:nvSpPr>
            <p:cNvPr id="7" name="文字方塊 6"/>
            <p:cNvSpPr txBox="1"/>
            <p:nvPr/>
          </p:nvSpPr>
          <p:spPr>
            <a:xfrm>
              <a:off x="1574276" y="3476718"/>
              <a:ext cx="2426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smtClean="0"/>
                <a:t>Prime </a:t>
              </a:r>
              <a:r>
                <a:rPr kumimoji="1" lang="en-US" altLang="zh-TW" smtClean="0"/>
                <a:t>Ref-free Initial 3D</a:t>
              </a:r>
              <a:endParaRPr kumimoji="1"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286822" y="3475874"/>
              <a:ext cx="200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smtClean="0"/>
                <a:t>3D Refine by </a:t>
              </a:r>
              <a:r>
                <a:rPr kumimoji="1" lang="en-US" altLang="zh-TW" dirty="0" err="1" smtClean="0"/>
                <a:t>Relion</a:t>
              </a:r>
              <a:endParaRPr kumimoji="1" lang="zh-TW" altLang="en-US" dirty="0"/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4119513" y="3337002"/>
              <a:ext cx="1008668" cy="612441"/>
            </a:xfrm>
            <a:prstGeom prst="rightArrow">
              <a:avLst>
                <a:gd name="adj1" fmla="val 38782"/>
                <a:gd name="adj2" fmla="val 5981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7996287" y="4978627"/>
            <a:ext cx="692871" cy="1263796"/>
            <a:chOff x="7996287" y="4978627"/>
            <a:chExt cx="692871" cy="1263796"/>
          </a:xfrm>
        </p:grpSpPr>
        <p:cxnSp>
          <p:nvCxnSpPr>
            <p:cNvPr id="14" name="直線箭頭接點 13"/>
            <p:cNvCxnSpPr/>
            <p:nvPr/>
          </p:nvCxnSpPr>
          <p:spPr>
            <a:xfrm flipV="1">
              <a:off x="8314442" y="4978627"/>
              <a:ext cx="0" cy="8865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弧形向上箭號 17"/>
            <p:cNvSpPr/>
            <p:nvPr/>
          </p:nvSpPr>
          <p:spPr>
            <a:xfrm>
              <a:off x="7996287" y="5327613"/>
              <a:ext cx="692871" cy="196492"/>
            </a:xfrm>
            <a:prstGeom prst="curvedUpArrow">
              <a:avLst>
                <a:gd name="adj1" fmla="val 14950"/>
                <a:gd name="adj2" fmla="val 73155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037991" y="587309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mtClean="0"/>
                <a:t>180˚</a:t>
              </a:r>
              <a:endParaRPr kumimoji="1" lang="zh-TW" altLang="en-US" dirty="0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8007" y="4978627"/>
            <a:ext cx="692871" cy="1263796"/>
            <a:chOff x="388007" y="4978627"/>
            <a:chExt cx="692871" cy="1263796"/>
          </a:xfrm>
        </p:grpSpPr>
        <p:cxnSp>
          <p:nvCxnSpPr>
            <p:cNvPr id="20" name="直線箭頭接點 19"/>
            <p:cNvCxnSpPr/>
            <p:nvPr/>
          </p:nvCxnSpPr>
          <p:spPr>
            <a:xfrm flipV="1">
              <a:off x="706162" y="4978627"/>
              <a:ext cx="0" cy="8865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弧形向上箭號 20"/>
            <p:cNvSpPr/>
            <p:nvPr/>
          </p:nvSpPr>
          <p:spPr>
            <a:xfrm>
              <a:off x="388007" y="5327613"/>
              <a:ext cx="692871" cy="196492"/>
            </a:xfrm>
            <a:prstGeom prst="curvedUpArrow">
              <a:avLst>
                <a:gd name="adj1" fmla="val 14950"/>
                <a:gd name="adj2" fmla="val 73155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429711" y="587309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mtClean="0"/>
                <a:t>180˚</a:t>
              </a:r>
              <a:endParaRPr kumimoji="1" lang="zh-TW" altLang="en-US" dirty="0"/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9772"/>
            <a:ext cx="8476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3D Ab-Initial Model </a:t>
            </a:r>
            <a:r>
              <a:rPr kumimoji="1" lang="mr-IN" altLang="zh-TW" sz="2000" dirty="0" smtClean="0"/>
              <a:t>–</a:t>
            </a:r>
            <a:r>
              <a:rPr kumimoji="1" lang="en-US" altLang="zh-TW" sz="2000" dirty="0" smtClean="0"/>
              <a:t> Prime + </a:t>
            </a:r>
            <a:r>
              <a:rPr kumimoji="1" lang="en-US" altLang="zh-TW" sz="2000" dirty="0" err="1" smtClean="0"/>
              <a:t>Relion</a:t>
            </a:r>
            <a:r>
              <a:rPr kumimoji="1" lang="en-US" altLang="zh-TW" sz="2000" dirty="0" smtClean="0"/>
              <a:t> Reference Free Reconstruction</a:t>
            </a:r>
            <a:endParaRPr kumimoji="1" lang="en-US" altLang="zh-TW" sz="3200" dirty="0" smtClean="0"/>
          </a:p>
        </p:txBody>
      </p:sp>
      <p:sp>
        <p:nvSpPr>
          <p:cNvPr id="27" name="文字方塊 26"/>
          <p:cNvSpPr txBox="1"/>
          <p:nvPr/>
        </p:nvSpPr>
        <p:spPr>
          <a:xfrm>
            <a:off x="-44821" y="6538245"/>
            <a:ext cx="123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err="1" smtClean="0"/>
              <a:t>Relion</a:t>
            </a:r>
            <a:r>
              <a:rPr kumimoji="1" lang="en-US" altLang="zh-TW" sz="1200" dirty="0" smtClean="0"/>
              <a:t> tag: job81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137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" y="993761"/>
            <a:ext cx="7953375" cy="58642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9772"/>
            <a:ext cx="4813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3D Ab-Initial Model </a:t>
            </a:r>
            <a:r>
              <a:rPr kumimoji="1" lang="mr-IN" altLang="zh-TW" sz="2000" dirty="0" smtClean="0"/>
              <a:t>–</a:t>
            </a:r>
            <a:r>
              <a:rPr kumimoji="1" lang="en-US" altLang="zh-TW" sz="2000" dirty="0" smtClean="0"/>
              <a:t> </a:t>
            </a:r>
            <a:r>
              <a:rPr kumimoji="1" lang="en-US" altLang="zh-TW" sz="2000" dirty="0" err="1" smtClean="0"/>
              <a:t>cryoSPARC</a:t>
            </a:r>
            <a:endParaRPr kumimoji="1" lang="en-US" altLang="zh-TW" sz="32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87" y="2476500"/>
            <a:ext cx="2715293" cy="25527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371600" y="654547"/>
            <a:ext cx="330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9000~ particles in TFII-F VPP data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62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56619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3D Classification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2448351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Screen Shot 2018-04-26 at 12.0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76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75243" y="86355"/>
            <a:ext cx="658878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3D Classification </a:t>
            </a:r>
            <a:r>
              <a:rPr kumimoji="1" lang="mr-IN" altLang="zh-TW" sz="3200" dirty="0" smtClean="0"/>
              <a:t>–</a:t>
            </a:r>
            <a:r>
              <a:rPr kumimoji="1" lang="en-US" altLang="zh-TW" sz="3200" dirty="0"/>
              <a:t> </a:t>
            </a:r>
            <a:r>
              <a:rPr kumimoji="1" lang="en-US" altLang="zh-TW" sz="3200" dirty="0" smtClean="0"/>
              <a:t>Highly Convergence</a:t>
            </a:r>
            <a:endParaRPr kumimoji="1" lang="en-US" altLang="zh-TW" sz="3200" dirty="0" smtClean="0">
              <a:solidFill>
                <a:srgbClr val="2D52E3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036485" y="459707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>
                <a:solidFill>
                  <a:srgbClr val="FFFFFF"/>
                </a:solidFill>
              </a:rPr>
              <a:t>86.7%</a:t>
            </a:r>
            <a:endParaRPr kumimoji="1" lang="zh-TW" altLang="en-US" sz="2400" b="1" dirty="0">
              <a:solidFill>
                <a:srgbClr val="FFFF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971552" y="4597079"/>
            <a:ext cx="803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>
                <a:solidFill>
                  <a:srgbClr val="FFFFFF"/>
                </a:solidFill>
              </a:rPr>
              <a:t>6.1%</a:t>
            </a:r>
            <a:endParaRPr kumimoji="1" lang="zh-TW" altLang="en-US" sz="2400" b="1" dirty="0">
              <a:solidFill>
                <a:srgbClr val="FFFF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067" y="4597079"/>
            <a:ext cx="803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>
                <a:solidFill>
                  <a:srgbClr val="FFFFFF"/>
                </a:solidFill>
              </a:rPr>
              <a:t>7.2%</a:t>
            </a:r>
            <a:endParaRPr kumimoji="1" lang="zh-TW" alt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2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Okazaki Pol2 3D class te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389"/>
            <a:ext cx="9144000" cy="487411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9600" y="1481801"/>
            <a:ext cx="97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chemeClr val="bg1"/>
                </a:solidFill>
              </a:rPr>
              <a:t>Class01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63334" y="1481801"/>
            <a:ext cx="97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chemeClr val="bg1"/>
                </a:solidFill>
              </a:rPr>
              <a:t>Class02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34000" y="1481801"/>
            <a:ext cx="97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chemeClr val="bg1"/>
                </a:solidFill>
              </a:rPr>
              <a:t>Class03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38534" y="1481801"/>
            <a:ext cx="97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chemeClr val="bg1"/>
                </a:solidFill>
              </a:rPr>
              <a:t>Class04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09600" y="3987934"/>
            <a:ext cx="97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chemeClr val="bg1"/>
                </a:solidFill>
              </a:rPr>
              <a:t>Class05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963334" y="3991079"/>
            <a:ext cx="97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chemeClr val="bg1"/>
                </a:solidFill>
              </a:rPr>
              <a:t>Class06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876800" y="3980436"/>
            <a:ext cx="2084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chemeClr val="bg1"/>
                </a:solidFill>
              </a:rPr>
              <a:t>PDB Model:1wcm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5243" y="86355"/>
            <a:ext cx="62471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3D Classification </a:t>
            </a:r>
            <a:r>
              <a:rPr kumimoji="1" lang="mr-IN" altLang="zh-TW" sz="3200" dirty="0" smtClean="0"/>
              <a:t>–</a:t>
            </a:r>
            <a:r>
              <a:rPr kumimoji="1" lang="en-US" altLang="zh-TW" sz="3200" dirty="0" smtClean="0"/>
              <a:t> Non Convergence</a:t>
            </a:r>
            <a:endParaRPr kumimoji="1" lang="en-US" altLang="zh-TW" sz="3200" dirty="0" smtClean="0">
              <a:solidFill>
                <a:srgbClr val="2D52E3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49089" y="957724"/>
            <a:ext cx="3337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/>
              <a:t>Average Partition : ~16%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46853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75243" y="86355"/>
            <a:ext cx="751772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3D Classification </a:t>
            </a:r>
            <a:r>
              <a:rPr kumimoji="1" lang="mr-IN" altLang="zh-TW" sz="3200" dirty="0" smtClean="0"/>
              <a:t>–</a:t>
            </a:r>
            <a:r>
              <a:rPr kumimoji="1" lang="en-US" altLang="zh-TW" sz="3200" dirty="0"/>
              <a:t> </a:t>
            </a:r>
            <a:r>
              <a:rPr kumimoji="1" lang="en-US" altLang="zh-TW" sz="3200" dirty="0" smtClean="0"/>
              <a:t>Heterogeneous Structure</a:t>
            </a:r>
            <a:endParaRPr kumimoji="1" lang="en-US" altLang="zh-TW" sz="3200" dirty="0" smtClean="0">
              <a:solidFill>
                <a:srgbClr val="2D52E3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" t="3817" r="7919" b="1507"/>
          <a:stretch/>
        </p:blipFill>
        <p:spPr>
          <a:xfrm>
            <a:off x="1783422" y="1055038"/>
            <a:ext cx="5467546" cy="548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523216" y="4458652"/>
            <a:ext cx="1565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Class4 </a:t>
            </a:r>
          </a:p>
          <a:p>
            <a:r>
              <a:rPr kumimoji="1" lang="en-US" altLang="zh-TW" sz="1400" dirty="0" smtClean="0"/>
              <a:t>EstimatedR</a:t>
            </a:r>
            <a:r>
              <a:rPr kumimoji="1" lang="en-US" altLang="zh-TW" sz="1400" dirty="0" smtClean="0"/>
              <a:t>:11.67Å</a:t>
            </a:r>
            <a:endParaRPr kumimoji="1" lang="zh-TW" altLang="en-US" sz="1400" dirty="0" smtClean="0"/>
          </a:p>
          <a:p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23216" y="1447953"/>
            <a:ext cx="1565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Class2 </a:t>
            </a:r>
          </a:p>
          <a:p>
            <a:r>
              <a:rPr kumimoji="1" lang="en-US" altLang="zh-TW" sz="1400" dirty="0" smtClean="0"/>
              <a:t>EstimatedR:12.57Å</a:t>
            </a:r>
            <a:endParaRPr kumimoji="1" lang="zh-TW" altLang="en-US" sz="1400" dirty="0" smtClean="0"/>
          </a:p>
          <a:p>
            <a:endParaRPr kumimoji="1" lang="en-US" altLang="zh-TW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0466" y="1447953"/>
            <a:ext cx="15841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 smtClean="0"/>
              <a:t>Class1</a:t>
            </a:r>
          </a:p>
          <a:p>
            <a:r>
              <a:rPr kumimoji="1" lang="en-US" altLang="zh-TW" sz="1400" dirty="0" smtClean="0"/>
              <a:t>EstimatedR:10.90Å</a:t>
            </a:r>
            <a:endParaRPr kumimoji="1" lang="zh-TW" altLang="en-US" sz="1400" dirty="0"/>
          </a:p>
          <a:p>
            <a:endParaRPr kumimoji="1" lang="en-US" altLang="zh-TW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10466" y="4458652"/>
            <a:ext cx="157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 smtClean="0"/>
              <a:t>Class3</a:t>
            </a:r>
          </a:p>
          <a:p>
            <a:r>
              <a:rPr kumimoji="1" lang="en-US" altLang="zh-TW" sz="1400" dirty="0" smtClean="0"/>
              <a:t>EstimatedR:11.67Å</a:t>
            </a:r>
            <a:endParaRPr kumimoji="1"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-44821" y="6538245"/>
            <a:ext cx="123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err="1" smtClean="0"/>
              <a:t>Relion</a:t>
            </a:r>
            <a:r>
              <a:rPr kumimoji="1" lang="en-US" altLang="zh-TW" sz="1200" dirty="0" smtClean="0"/>
              <a:t> tag: job82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92365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56619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 smtClean="0"/>
              <a:t>Post-processing </a:t>
            </a:r>
            <a:r>
              <a:rPr lang="en-US" altLang="zh-TW" sz="4000" dirty="0"/>
              <a:t>&amp; </a:t>
            </a:r>
            <a:r>
              <a:rPr lang="en-US" altLang="zh-TW" sz="4000" dirty="0" smtClean="0"/>
              <a:t>FSC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2828040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9" y="772061"/>
            <a:ext cx="3404383" cy="329560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83" y="772061"/>
            <a:ext cx="3517014" cy="32956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59976" y="105208"/>
            <a:ext cx="3421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err="1"/>
              <a:t>cryoSPARC</a:t>
            </a:r>
            <a:r>
              <a:rPr kumimoji="1" lang="en-US" altLang="zh-TW" sz="3200" dirty="0"/>
              <a:t> Sharpen</a:t>
            </a:r>
            <a:endParaRPr lang="zh-TW" altLang="en-US" sz="3200" dirty="0"/>
          </a:p>
        </p:txBody>
      </p:sp>
      <p:grpSp>
        <p:nvGrpSpPr>
          <p:cNvPr id="5" name="群組 4"/>
          <p:cNvGrpSpPr/>
          <p:nvPr/>
        </p:nvGrpSpPr>
        <p:grpSpPr>
          <a:xfrm>
            <a:off x="4146122" y="1787965"/>
            <a:ext cx="692871" cy="1263796"/>
            <a:chOff x="7996287" y="4978627"/>
            <a:chExt cx="692871" cy="1263796"/>
          </a:xfrm>
        </p:grpSpPr>
        <p:cxnSp>
          <p:nvCxnSpPr>
            <p:cNvPr id="6" name="直線箭頭接點 5"/>
            <p:cNvCxnSpPr/>
            <p:nvPr/>
          </p:nvCxnSpPr>
          <p:spPr>
            <a:xfrm flipV="1">
              <a:off x="8314442" y="4978627"/>
              <a:ext cx="0" cy="8865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弧形向上箭號 6"/>
            <p:cNvSpPr/>
            <p:nvPr/>
          </p:nvSpPr>
          <p:spPr>
            <a:xfrm>
              <a:off x="7996287" y="5327613"/>
              <a:ext cx="692871" cy="196492"/>
            </a:xfrm>
            <a:prstGeom prst="curvedUpArrow">
              <a:avLst>
                <a:gd name="adj1" fmla="val 14950"/>
                <a:gd name="adj2" fmla="val 73155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037991" y="587309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mtClean="0"/>
                <a:t>180˚</a:t>
              </a:r>
              <a:endParaRPr kumimoji="1" lang="zh-TW" altLang="en-US" dirty="0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3" y="4233672"/>
            <a:ext cx="4498848" cy="2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3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56619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ja-JP" sz="4000" dirty="0" smtClean="0"/>
              <a:t>Motion</a:t>
            </a:r>
            <a:r>
              <a:rPr lang="ja-JP" altLang="en-US" sz="4000" dirty="0" smtClean="0"/>
              <a:t> </a:t>
            </a:r>
            <a:r>
              <a:rPr lang="en-US" altLang="ja-JP" sz="4000" dirty="0" smtClean="0"/>
              <a:t>Correction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393884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136834"/>
            <a:ext cx="3447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XSV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Virus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Quick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Result</a:t>
            </a:r>
            <a:endParaRPr kumimoji="1" lang="zh-TW" altLang="en-US" sz="2800" dirty="0"/>
          </a:p>
        </p:txBody>
      </p:sp>
      <p:pic>
        <p:nvPicPr>
          <p:cNvPr id="5" name="圖片 4" descr="螢幕快照 2018-04-14 下午8.19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7" y="729525"/>
            <a:ext cx="3590925" cy="3604350"/>
          </a:xfrm>
          <a:prstGeom prst="rect">
            <a:avLst/>
          </a:prstGeom>
        </p:spPr>
      </p:pic>
      <p:pic>
        <p:nvPicPr>
          <p:cNvPr id="6" name="圖片 5" descr="螢幕快照 2018-04-14 下午8.24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13" y="231725"/>
            <a:ext cx="4834487" cy="37168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60261" y="4264103"/>
            <a:ext cx="48828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 smtClean="0">
                <a:solidFill>
                  <a:srgbClr val="FF0000"/>
                </a:solidFill>
              </a:rPr>
              <a:t>--</a:t>
            </a:r>
            <a:r>
              <a:rPr lang="en-US" altLang="zh-TW" sz="1600" dirty="0" err="1" smtClean="0"/>
              <a:t>CorrectedFourierShellCorrelationPhaseRandomizedMa</a:t>
            </a:r>
            <a:r>
              <a:rPr lang="en-US" altLang="zh-TW" sz="1600" dirty="0" smtClean="0"/>
              <a:t> </a:t>
            </a:r>
          </a:p>
          <a:p>
            <a:r>
              <a:rPr kumimoji="1" lang="en-US" altLang="zh-TW" sz="1600" b="1" dirty="0" smtClean="0">
                <a:solidFill>
                  <a:srgbClr val="0000FF"/>
                </a:solidFill>
              </a:rPr>
              <a:t>--</a:t>
            </a:r>
            <a:r>
              <a:rPr lang="en-US" altLang="zh-TW" sz="1600" dirty="0" err="1" smtClean="0"/>
              <a:t>FourierShellCorrelationMaskedMaps</a:t>
            </a:r>
            <a:r>
              <a:rPr lang="en-US" altLang="zh-TW" sz="1600" dirty="0" smtClean="0"/>
              <a:t> </a:t>
            </a:r>
          </a:p>
          <a:p>
            <a:r>
              <a:rPr kumimoji="1" lang="en-US" altLang="zh-TW" sz="1600" b="1" dirty="0" smtClean="0">
                <a:solidFill>
                  <a:srgbClr val="21FF06"/>
                </a:solidFill>
              </a:rPr>
              <a:t>--</a:t>
            </a:r>
            <a:r>
              <a:rPr lang="en-US" altLang="zh-TW" sz="1600" dirty="0" err="1" smtClean="0"/>
              <a:t>FourierShellCorrelationUnmaskedMaps</a:t>
            </a:r>
            <a:r>
              <a:rPr lang="en-US" altLang="zh-TW" sz="1600" dirty="0" smtClean="0"/>
              <a:t> </a:t>
            </a:r>
          </a:p>
          <a:p>
            <a:endParaRPr kumimoji="1" lang="zh-TW" altLang="en-US" sz="1600" dirty="0">
              <a:solidFill>
                <a:srgbClr val="21FF06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7" y="4464901"/>
            <a:ext cx="4020345" cy="222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7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Screen Shot 2018-04-26 at 11.09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1"/>
            <a:ext cx="4616617" cy="4301068"/>
          </a:xfrm>
          <a:prstGeom prst="rect">
            <a:avLst/>
          </a:prstGeom>
        </p:spPr>
      </p:pic>
      <p:pic>
        <p:nvPicPr>
          <p:cNvPr id="5" name="圖片 4" descr="Screen Shot 2018-04-26 at 11.09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92" y="1219199"/>
            <a:ext cx="4616116" cy="43010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9772"/>
            <a:ext cx="327104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dirty="0" smtClean="0"/>
              <a:t>Motion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Correction</a:t>
            </a:r>
            <a:endParaRPr kumimoji="1" lang="en-US" altLang="zh-TW" sz="32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0" y="1314384"/>
            <a:ext cx="188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FF"/>
                </a:solidFill>
              </a:rPr>
              <a:t>Before</a:t>
            </a:r>
            <a:r>
              <a:rPr kumimoji="1" lang="ja-JP" altLang="en-US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Correction</a:t>
            </a:r>
            <a:endParaRPr kumimoji="1"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1210" y="1291694"/>
            <a:ext cx="19210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b="1" dirty="0" smtClean="0">
                <a:solidFill>
                  <a:schemeClr val="bg1"/>
                </a:solidFill>
              </a:rPr>
              <a:t>After</a:t>
            </a:r>
            <a:r>
              <a:rPr kumimoji="1" lang="ja-JP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sz="2000" b="1" dirty="0" smtClean="0">
                <a:solidFill>
                  <a:schemeClr val="bg1"/>
                </a:solidFill>
              </a:rPr>
              <a:t>Correction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2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56619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mr-IN" altLang="zh-TW" sz="4000" dirty="0"/>
              <a:t>CTF </a:t>
            </a:r>
            <a:r>
              <a:rPr lang="en-US" altLang="zh-TW" sz="4000" dirty="0"/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183737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Screen Shot 2018-04-25 at 4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175"/>
            <a:ext cx="4569286" cy="4709878"/>
          </a:xfrm>
          <a:prstGeom prst="rect">
            <a:avLst/>
          </a:prstGeom>
        </p:spPr>
      </p:pic>
      <p:pic>
        <p:nvPicPr>
          <p:cNvPr id="5" name="圖片 4" descr="Screen Shot 2018-04-25 at 4.06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47" y="1109175"/>
            <a:ext cx="4576653" cy="47098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0" y="1314384"/>
            <a:ext cx="173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FF"/>
                </a:solidFill>
              </a:rPr>
              <a:t>Defocus</a:t>
            </a:r>
            <a:r>
              <a:rPr kumimoji="1" lang="ja-JP" altLang="en-US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:</a:t>
            </a:r>
            <a:r>
              <a:rPr kumimoji="1" lang="ja-JP" altLang="en-US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0.8um</a:t>
            </a:r>
            <a:endParaRPr kumimoji="1"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1210" y="1291694"/>
            <a:ext cx="2033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b="1" dirty="0" smtClean="0">
                <a:solidFill>
                  <a:schemeClr val="bg1"/>
                </a:solidFill>
              </a:rPr>
              <a:t>Defocus</a:t>
            </a:r>
            <a:r>
              <a:rPr kumimoji="1" lang="ja-JP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sz="2000" b="1" dirty="0" smtClean="0">
                <a:solidFill>
                  <a:schemeClr val="bg1"/>
                </a:solidFill>
              </a:rPr>
              <a:t>:</a:t>
            </a:r>
            <a:r>
              <a:rPr kumimoji="1" lang="ja-JP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sz="2000" b="1" dirty="0" smtClean="0">
                <a:solidFill>
                  <a:schemeClr val="bg1"/>
                </a:solidFill>
              </a:rPr>
              <a:t>1.75um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9772"/>
            <a:ext cx="5010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Imaging in Different Defocus </a:t>
            </a:r>
          </a:p>
        </p:txBody>
      </p:sp>
    </p:spTree>
    <p:extLst>
      <p:ext uri="{BB962C8B-B14F-4D97-AF65-F5344CB8AC3E}">
        <p14:creationId xmlns:p14="http://schemas.microsoft.com/office/powerpoint/2010/main" val="130073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Screen Shot 2018-04-25 at 4.1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3701" y="1109175"/>
            <a:ext cx="4610094" cy="4737444"/>
          </a:xfrm>
          <a:prstGeom prst="rect">
            <a:avLst/>
          </a:prstGeom>
        </p:spPr>
      </p:pic>
      <p:pic>
        <p:nvPicPr>
          <p:cNvPr id="3" name="圖片 2" descr="Screen Shot 2018-04-25 at 4.18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68446" y="1109174"/>
            <a:ext cx="4575554" cy="47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8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29150" cy="6857999"/>
          </a:xfrm>
          <a:prstGeom prst="rect">
            <a:avLst/>
          </a:prstGeom>
        </p:spPr>
      </p:pic>
      <p:pic>
        <p:nvPicPr>
          <p:cNvPr id="42" name="圖片 41" descr="Screen Shot 2018-04-25 at 4.0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05225"/>
            <a:ext cx="2115678" cy="2180775"/>
          </a:xfrm>
          <a:prstGeom prst="rect">
            <a:avLst/>
          </a:prstGeom>
        </p:spPr>
      </p:pic>
      <p:pic>
        <p:nvPicPr>
          <p:cNvPr id="43" name="圖片 42" descr="Screen Shot 2018-04-25 at 4.06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91" y="107192"/>
            <a:ext cx="2119089" cy="2180775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4597618" y="153410"/>
            <a:ext cx="173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FF"/>
                </a:solidFill>
              </a:rPr>
              <a:t>Defocus</a:t>
            </a:r>
            <a:r>
              <a:rPr kumimoji="1" lang="ja-JP" altLang="en-US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:</a:t>
            </a:r>
            <a:r>
              <a:rPr kumimoji="1" lang="ja-JP" altLang="en-US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0.8um</a:t>
            </a:r>
            <a:endParaRPr kumimoji="1"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862351" y="132792"/>
            <a:ext cx="2033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b="1" dirty="0" smtClean="0">
                <a:solidFill>
                  <a:schemeClr val="bg1"/>
                </a:solidFill>
              </a:rPr>
              <a:t>Defocus</a:t>
            </a:r>
            <a:r>
              <a:rPr kumimoji="1" lang="ja-JP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sz="2000" b="1" dirty="0" smtClean="0">
                <a:solidFill>
                  <a:schemeClr val="bg1"/>
                </a:solidFill>
              </a:rPr>
              <a:t>:</a:t>
            </a:r>
            <a:r>
              <a:rPr kumimoji="1" lang="ja-JP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sz="2000" b="1" dirty="0" smtClean="0">
                <a:solidFill>
                  <a:schemeClr val="bg1"/>
                </a:solidFill>
              </a:rPr>
              <a:t>1.75um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48640" y="6002774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Camera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3314" r="5923" b="6517"/>
          <a:stretch/>
        </p:blipFill>
        <p:spPr>
          <a:xfrm>
            <a:off x="4597618" y="2931434"/>
            <a:ext cx="4514850" cy="321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4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Screen Shot 2018-04-25 at 4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175"/>
            <a:ext cx="4569286" cy="47098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0" y="1314384"/>
            <a:ext cx="406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FF"/>
                </a:solidFill>
              </a:rPr>
              <a:t>XSV CEM </a:t>
            </a:r>
            <a:r>
              <a:rPr kumimoji="1" lang="en-US" altLang="ja-JP" b="1" dirty="0" err="1" smtClean="0">
                <a:solidFill>
                  <a:srgbClr val="FFFFFF"/>
                </a:solidFill>
              </a:rPr>
              <a:t>Talos-Artica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 --- Defocus</a:t>
            </a:r>
            <a:r>
              <a:rPr kumimoji="1" lang="ja-JP" altLang="en-US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:</a:t>
            </a:r>
            <a:r>
              <a:rPr kumimoji="1" lang="ja-JP" altLang="en-US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0.8um</a:t>
            </a:r>
            <a:endParaRPr kumimoji="1"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1210" y="1291694"/>
            <a:ext cx="2033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b="1" dirty="0" smtClean="0">
                <a:solidFill>
                  <a:schemeClr val="bg1"/>
                </a:solidFill>
              </a:rPr>
              <a:t>Defocus</a:t>
            </a:r>
            <a:r>
              <a:rPr kumimoji="1" lang="ja-JP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sz="2000" b="1" dirty="0" smtClean="0">
                <a:solidFill>
                  <a:schemeClr val="bg1"/>
                </a:solidFill>
              </a:rPr>
              <a:t>:</a:t>
            </a:r>
            <a:r>
              <a:rPr kumimoji="1" lang="ja-JP" altLang="en-US" sz="2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sz="2000" b="1" dirty="0" smtClean="0">
                <a:solidFill>
                  <a:schemeClr val="bg1"/>
                </a:solidFill>
              </a:rPr>
              <a:t>1.75um</a:t>
            </a:r>
            <a:endParaRPr kumimoji="1"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50" y="1086992"/>
            <a:ext cx="4376750" cy="47542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9772"/>
            <a:ext cx="6423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 smtClean="0"/>
              <a:t>Conventional </a:t>
            </a:r>
            <a:r>
              <a:rPr kumimoji="1" lang="en-US" altLang="zh-TW" sz="3200" dirty="0" err="1" smtClean="0"/>
              <a:t>cryo</a:t>
            </a:r>
            <a:r>
              <a:rPr kumimoji="1" lang="en-US" altLang="zh-TW" sz="3200" dirty="0" smtClean="0"/>
              <a:t>-EM vs. Phase Plate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767250" y="1316620"/>
            <a:ext cx="421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FF"/>
                </a:solidFill>
              </a:rPr>
              <a:t>TFII-F Volta </a:t>
            </a:r>
            <a:r>
              <a:rPr kumimoji="1" lang="en-US" altLang="ja-JP" b="1" dirty="0" err="1" smtClean="0">
                <a:solidFill>
                  <a:srgbClr val="FFFFFF"/>
                </a:solidFill>
              </a:rPr>
              <a:t>PhasePlate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 --- Defocus</a:t>
            </a:r>
            <a:r>
              <a:rPr kumimoji="1" lang="ja-JP" altLang="en-US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:</a:t>
            </a:r>
            <a:r>
              <a:rPr kumimoji="1" lang="ja-JP" altLang="en-US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FFFF"/>
                </a:solidFill>
              </a:rPr>
              <a:t>0.7um</a:t>
            </a:r>
            <a:endParaRPr kumimoji="1" lang="zh-TW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6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461</Words>
  <Application>Microsoft Macintosh PowerPoint</Application>
  <PresentationFormat>如螢幕大小 (4:3)</PresentationFormat>
  <Paragraphs>108</Paragraphs>
  <Slides>30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Office 佈景主題</vt:lpstr>
      <vt:lpstr>Cryo-EM 3D-processing Strategy Summary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HsinHung Lin</dc:creator>
  <cp:lastModifiedBy>HsinHung Lin</cp:lastModifiedBy>
  <cp:revision>26</cp:revision>
  <dcterms:created xsi:type="dcterms:W3CDTF">2018-04-25T06:00:38Z</dcterms:created>
  <dcterms:modified xsi:type="dcterms:W3CDTF">2018-04-26T04:18:47Z</dcterms:modified>
</cp:coreProperties>
</file>